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96" autoAdjust="0"/>
    <p:restoredTop sz="86297" autoAdjust="0"/>
  </p:normalViewPr>
  <p:slideViewPr>
    <p:cSldViewPr>
      <p:cViewPr varScale="1">
        <p:scale>
          <a:sx n="66" d="100"/>
          <a:sy n="66" d="100"/>
        </p:scale>
        <p:origin x="-104" y="-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0EC122-099F-42EE-B245-5A8BDC6AF528}" type="datetimeFigureOut">
              <a:rPr lang="en-US" smtClean="0"/>
              <a:pPr/>
              <a:t>3/13/12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3D6FFB-991B-4D8B-BD84-BAACA1C6A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Bussau</a:t>
            </a:r>
            <a:r>
              <a:rPr lang="en-US" dirty="0" smtClean="0"/>
              <a:t> and Russell Mask</a:t>
            </a:r>
          </a:p>
          <a:p>
            <a:r>
              <a:rPr lang="en-US" dirty="0" smtClean="0"/>
              <a:t>Chapter 3</a:t>
            </a:r>
          </a:p>
          <a:p>
            <a:r>
              <a:rPr lang="en-US" dirty="0" smtClean="0"/>
              <a:t>Reviewed by Abigail </a:t>
            </a:r>
            <a:r>
              <a:rPr lang="en-US" dirty="0" smtClean="0"/>
              <a:t>East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Christian Microenterprise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Income 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1.I15th</a:t>
            </a:r>
            <a:r>
              <a:rPr lang="en-US" dirty="0"/>
              <a:t> </a:t>
            </a:r>
            <a:r>
              <a:rPr lang="en-US" dirty="0" smtClean="0"/>
              <a:t>percentile i.e. selling merchandise on sidewalks)High quality </a:t>
            </a:r>
          </a:p>
          <a:p>
            <a:r>
              <a:rPr lang="en-US" dirty="0" smtClean="0"/>
              <a:t>MED work at this level results in: less: vulnerability, minimal: employment opportunities. High </a:t>
            </a:r>
          </a:p>
          <a:p>
            <a:r>
              <a:rPr lang="en-US" dirty="0" smtClean="0"/>
              <a:t>impact=sustaining jobs, low impact: creating jobs</a:t>
            </a:r>
          </a:p>
          <a:p>
            <a:r>
              <a:rPr lang="en-US" dirty="0" smtClean="0"/>
              <a:t>2.micro-enterprise(1-10 employees) MED=more: Income, employment</a:t>
            </a:r>
          </a:p>
          <a:p>
            <a:r>
              <a:rPr lang="en-US" dirty="0" smtClean="0"/>
              <a:t>3.small-enterprise(11-50) MED=more: Income, employment</a:t>
            </a:r>
          </a:p>
          <a:p>
            <a:r>
              <a:rPr lang="en-US" dirty="0" smtClean="0"/>
              <a:t>4.medium-scale enterprise(51 or more)</a:t>
            </a:r>
          </a:p>
          <a:p>
            <a:r>
              <a:rPr lang="en-US" dirty="0" smtClean="0"/>
              <a:t>5.large-scale enterprise</a:t>
            </a:r>
          </a:p>
          <a:p>
            <a:r>
              <a:rPr lang="en-US" dirty="0" smtClean="0"/>
              <a:t>Continuum of Economic Activities (Figure 1)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Savings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· Take place among people who know each other</a:t>
            </a:r>
            <a:endParaRPr lang="en-US" dirty="0" smtClean="0"/>
          </a:p>
          <a:p>
            <a:r>
              <a:rPr lang="en-US" dirty="0"/>
              <a:t>· Relatively small amounts of money</a:t>
            </a:r>
            <a:endParaRPr lang="en-US" dirty="0" smtClean="0"/>
          </a:p>
          <a:p>
            <a:r>
              <a:rPr lang="en-US" dirty="0"/>
              <a:t>· Multiple functions(</a:t>
            </a:r>
            <a:r>
              <a:rPr lang="en-US" dirty="0" err="1"/>
              <a:t>credit+trade+commerce</a:t>
            </a:r>
            <a:r>
              <a:rPr lang="en-US" dirty="0"/>
              <a:t>=insurance against risk)</a:t>
            </a:r>
            <a:endParaRPr lang="en-US" dirty="0" smtClean="0"/>
          </a:p>
          <a:p>
            <a:r>
              <a:rPr lang="en-US" dirty="0"/>
              <a:t>INFORMAL FINANCE SCHEMES(3 important elements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Poor People Save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note: poor people save and have been doing so in the 2/3 world for centuries, relying on </a:t>
            </a:r>
            <a:r>
              <a:rPr lang="en-US" dirty="0" smtClean="0"/>
              <a:t>informal </a:t>
            </a:r>
            <a:r>
              <a:rPr lang="en-US" dirty="0"/>
              <a:t>mechanisms to save.</a:t>
            </a:r>
            <a:endParaRPr lang="en-US" dirty="0" smtClean="0"/>
          </a:p>
          <a:p>
            <a:r>
              <a:rPr lang="en-US" dirty="0"/>
              <a:t>Informal Finance- all financial transactions, loans and deposits, occurring outside the regulation of a </a:t>
            </a:r>
            <a:r>
              <a:rPr lang="en-US" dirty="0" smtClean="0"/>
              <a:t>central </a:t>
            </a:r>
            <a:r>
              <a:rPr lang="en-US" dirty="0"/>
              <a:t>monetary or financial market authority.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Size/Purpose: 15-30, up to 60. Fixed amount /week lottery</a:t>
            </a:r>
          </a:p>
          <a:p>
            <a:r>
              <a:rPr lang="en-US" dirty="0" smtClean="0"/>
              <a:t>Use: consumer goods, investment etc</a:t>
            </a:r>
          </a:p>
          <a:p>
            <a:r>
              <a:rPr lang="en-US" dirty="0" smtClean="0"/>
              <a:t>    Getting Started with OneNote Page 2   Use: consumer goods, investment etc</a:t>
            </a:r>
          </a:p>
          <a:p>
            <a:r>
              <a:rPr lang="en-US" dirty="0" smtClean="0"/>
              <a:t>Longevity: time bound</a:t>
            </a:r>
          </a:p>
          <a:p>
            <a:r>
              <a:rPr lang="en-US" dirty="0" smtClean="0"/>
              <a:t>Attraction: simple and transparent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ASCA’s</a:t>
            </a:r>
          </a:p>
          <a:p>
            <a:r>
              <a:rPr lang="en-US" dirty="0" smtClean="0"/>
              <a:t>Methodology: not time bound or fixed amount</a:t>
            </a:r>
          </a:p>
          <a:p>
            <a:r>
              <a:rPr lang="en-US" dirty="0" smtClean="0"/>
              <a:t>Ex. Credit Union, Burial society</a:t>
            </a:r>
          </a:p>
          <a:p>
            <a:r>
              <a:rPr lang="en-US" dirty="0" smtClean="0"/>
              <a:t>Longevity: as members see fit</a:t>
            </a:r>
          </a:p>
          <a:p>
            <a:r>
              <a:rPr lang="en-US" dirty="0" smtClean="0"/>
              <a:t>Functions: insurance services</a:t>
            </a:r>
          </a:p>
          <a:p>
            <a:r>
              <a:rPr lang="en-US" dirty="0" smtClean="0"/>
              <a:t>Challenges: transparent if time bound. savings accountability is a problem with larger amounts</a:t>
            </a:r>
          </a:p>
          <a:p>
            <a:r>
              <a:rPr lang="en-US" dirty="0" smtClean="0"/>
              <a:t>Interest: on loans, balancing out inflation</a:t>
            </a:r>
          </a:p>
          <a:p>
            <a:r>
              <a:rPr lang="en-US" dirty="0" smtClean="0"/>
              <a:t>Excess cash managed by loaning to other credit unions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Promote, Provide or Partner?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NGOS and missionaries considering microfinance and/or MED need to research current community schemes and extent of assistance to community</a:t>
            </a:r>
          </a:p>
          <a:p>
            <a:r>
              <a:rPr lang="en-US" dirty="0" smtClean="0"/>
              <a:t>1. Promoter: help poor set up program/self managed scheme</a:t>
            </a:r>
          </a:p>
          <a:p>
            <a:r>
              <a:rPr lang="en-US" dirty="0" smtClean="0"/>
              <a:t>2. Provider: sell service to the poor</a:t>
            </a:r>
          </a:p>
          <a:p>
            <a:r>
              <a:rPr lang="en-US" dirty="0" smtClean="0"/>
              <a:t>3. Partner: existing provider</a:t>
            </a:r>
          </a:p>
          <a:p>
            <a:pPr>
              <a:buNone/>
            </a:pPr>
            <a:r>
              <a:rPr lang="en-US" dirty="0" smtClean="0"/>
              <a:t>3 OUTSIDER OPTIONS</a:t>
            </a:r>
          </a:p>
          <a:p>
            <a:r>
              <a:rPr lang="en-US" dirty="0" smtClean="0"/>
              <a:t>1. TIME HORIZON</a:t>
            </a:r>
          </a:p>
          <a:p>
            <a:r>
              <a:rPr lang="en-US" dirty="0" smtClean="0"/>
              <a:t>2. SUSTAINABILITY</a:t>
            </a:r>
          </a:p>
          <a:p>
            <a:r>
              <a:rPr lang="en-US" dirty="0" smtClean="0"/>
              <a:t>3. DIRECT SERIVCES</a:t>
            </a:r>
          </a:p>
          <a:p>
            <a:r>
              <a:rPr lang="en-US" dirty="0" smtClean="0"/>
              <a:t>4. GOALS FOR OUTREACH</a:t>
            </a:r>
          </a:p>
          <a:p>
            <a:r>
              <a:rPr lang="en-US" dirty="0" smtClean="0"/>
              <a:t>5. LINKAGES</a:t>
            </a:r>
          </a:p>
          <a:p>
            <a:r>
              <a:rPr lang="en-US" dirty="0" smtClean="0"/>
              <a:t>6. MACROECON AND POLITICAL CONDITIONS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 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 Inappropriate loans: burying people in debt </a:t>
            </a:r>
            <a:r>
              <a:rPr lang="en-US" dirty="0" err="1" smtClean="0"/>
              <a:t>ie</a:t>
            </a:r>
            <a:r>
              <a:rPr lang="en-US" dirty="0" smtClean="0"/>
              <a:t> student loans</a:t>
            </a:r>
          </a:p>
          <a:p>
            <a:r>
              <a:rPr lang="en-US" dirty="0" smtClean="0"/>
              <a:t> Subsidized credit: not real market environment</a:t>
            </a:r>
          </a:p>
          <a:p>
            <a:r>
              <a:rPr lang="en-US" dirty="0" smtClean="0"/>
              <a:t> Low repayment rates: reduces confidence, increases cost</a:t>
            </a:r>
          </a:p>
          <a:p>
            <a:r>
              <a:rPr lang="en-US" dirty="0" smtClean="0"/>
              <a:t> Local government programs: often misappropriated or misused</a:t>
            </a:r>
          </a:p>
          <a:p>
            <a:r>
              <a:rPr lang="en-US" dirty="0" smtClean="0"/>
              <a:t> Unfair preference: i.e. believers/cliques</a:t>
            </a:r>
          </a:p>
          <a:p>
            <a:r>
              <a:rPr lang="en-US" dirty="0" smtClean="0"/>
              <a:t>How to INCORRECTLY implement MED</a:t>
            </a:r>
          </a:p>
          <a:p>
            <a:r>
              <a:rPr lang="en-US" dirty="0" smtClean="0"/>
              <a:t>1. Est. $ after all production costs are subtracted</a:t>
            </a:r>
          </a:p>
          <a:p>
            <a:r>
              <a:rPr lang="en-US" dirty="0" smtClean="0"/>
              <a:t>2. Est. and quantify “senior claims” i.e. food, fuel</a:t>
            </a:r>
          </a:p>
          <a:p>
            <a:r>
              <a:rPr lang="en-US" dirty="0" smtClean="0"/>
              <a:t>3. Assess likely problems during loan i.e. weather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10</TotalTime>
  <Words>497</Words>
  <Application>Microsoft Macintosh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Christian Microenterprise</vt:lpstr>
      <vt:lpstr>Income Generation</vt:lpstr>
      <vt:lpstr>Savings Schemes</vt:lpstr>
      <vt:lpstr>Poor People Save</vt:lpstr>
      <vt:lpstr>ROSCA</vt:lpstr>
      <vt:lpstr>ASCA</vt:lpstr>
      <vt:lpstr>Promote, Provide or Partner?</vt:lpstr>
      <vt:lpstr>Incorrect MED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Microenterprise</dc:title>
  <dc:creator>Mathew.com</dc:creator>
  <cp:lastModifiedBy>Viv Grigg</cp:lastModifiedBy>
  <cp:revision>2</cp:revision>
  <dcterms:created xsi:type="dcterms:W3CDTF">2012-03-13T14:55:57Z</dcterms:created>
  <dcterms:modified xsi:type="dcterms:W3CDTF">2012-03-13T14:57:39Z</dcterms:modified>
</cp:coreProperties>
</file>